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258" r:id="rId2"/>
    <p:sldId id="288" r:id="rId3"/>
    <p:sldId id="257" r:id="rId4"/>
    <p:sldId id="269" r:id="rId5"/>
    <p:sldId id="289" r:id="rId6"/>
    <p:sldId id="293" r:id="rId7"/>
    <p:sldId id="291" r:id="rId8"/>
    <p:sldId id="297" r:id="rId9"/>
    <p:sldId id="294" r:id="rId10"/>
    <p:sldId id="295" r:id="rId11"/>
    <p:sldId id="292" r:id="rId12"/>
    <p:sldId id="298" r:id="rId13"/>
    <p:sldId id="303" r:id="rId14"/>
    <p:sldId id="300" r:id="rId15"/>
    <p:sldId id="266" r:id="rId16"/>
    <p:sldId id="304" r:id="rId17"/>
    <p:sldId id="267" r:id="rId18"/>
    <p:sldId id="272" r:id="rId19"/>
    <p:sldId id="287" r:id="rId20"/>
    <p:sldId id="270" r:id="rId21"/>
    <p:sldId id="311" r:id="rId22"/>
    <p:sldId id="268" r:id="rId23"/>
    <p:sldId id="273" r:id="rId24"/>
    <p:sldId id="263" r:id="rId25"/>
    <p:sldId id="259" r:id="rId26"/>
    <p:sldId id="299" r:id="rId27"/>
    <p:sldId id="301" r:id="rId28"/>
    <p:sldId id="302" r:id="rId29"/>
    <p:sldId id="264" r:id="rId30"/>
    <p:sldId id="274" r:id="rId31"/>
    <p:sldId id="278" r:id="rId32"/>
    <p:sldId id="279" r:id="rId33"/>
    <p:sldId id="276" r:id="rId34"/>
    <p:sldId id="284" r:id="rId35"/>
    <p:sldId id="282" r:id="rId36"/>
    <p:sldId id="285" r:id="rId37"/>
    <p:sldId id="280" r:id="rId38"/>
    <p:sldId id="281" r:id="rId39"/>
    <p:sldId id="283" r:id="rId40"/>
    <p:sldId id="309" r:id="rId41"/>
    <p:sldId id="308" r:id="rId42"/>
    <p:sldId id="307" r:id="rId43"/>
    <p:sldId id="306" r:id="rId44"/>
    <p:sldId id="310" r:id="rId45"/>
    <p:sldId id="305" r:id="rId46"/>
    <p:sldId id="286" r:id="rId4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71" autoAdjust="0"/>
  </p:normalViewPr>
  <p:slideViewPr>
    <p:cSldViewPr>
      <p:cViewPr>
        <p:scale>
          <a:sx n="118" d="100"/>
          <a:sy n="118" d="100"/>
        </p:scale>
        <p:origin x="-143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0" y="1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0FE065B-5B24-4C1E-AD2A-0C84DE91974F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517547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6AF9692-2DF8-431B-B125-806707DE71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20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9692-2DF8-431B-B125-806707DE716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2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568C80B-421F-45E8-BBC2-30CFE966B83B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F33BFA8-4DC4-401A-9F64-02574EABA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dirty="0" smtClean="0"/>
              <a:t>Школьный спортивный клуб « ВЕГА»</a:t>
            </a:r>
            <a:endParaRPr lang="ru-RU" sz="60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 rot="19140000">
            <a:off x="1099203" y="2331278"/>
            <a:ext cx="7067167" cy="616623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ГБОУ ШКОЛА № 217 КРАСНОСЕЛЬСКОГО Р-НА СПб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оложение Совета ШСК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2436763" cy="37131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ПОЛОЖЕНИЕ О СОВЕТЕ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ШКОЛЬНОГО СПОРТИВНОГО КЛУБА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4" descr="Положение Совета ШСК 2с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484784"/>
            <a:ext cx="2309399" cy="3592398"/>
          </a:xfrm>
          <a:prstGeom prst="rect">
            <a:avLst/>
          </a:prstGeom>
        </p:spPr>
      </p:pic>
      <p:pic>
        <p:nvPicPr>
          <p:cNvPr id="9" name="Содержимое 5" descr="Положение Совета ШСК 3 стр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24128" y="1484785"/>
            <a:ext cx="2952328" cy="21295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sz="quarter" idx="14"/>
          </p:nvPr>
        </p:nvGraphicFramePr>
        <p:xfrm>
          <a:off x="1331640" y="-1"/>
          <a:ext cx="7344815" cy="6980568"/>
        </p:xfrm>
        <a:graphic>
          <a:graphicData uri="http://schemas.openxmlformats.org/drawingml/2006/table">
            <a:tbl>
              <a:tblPr/>
              <a:tblGrid>
                <a:gridCol w="462469"/>
                <a:gridCol w="2970747"/>
                <a:gridCol w="984116"/>
                <a:gridCol w="1879219"/>
                <a:gridCol w="1048264"/>
              </a:tblGrid>
              <a:tr h="975798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                                                                                     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                                              УТВЕРЖДАЮ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Директор 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ГБОУ  школа № 217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                                                                            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                             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_______         </a:t>
                      </a:r>
                      <a:r>
                        <a:rPr lang="ru-RU" sz="7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Калиберда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С.Н.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        » _________    2015   г.</a:t>
                      </a:r>
                      <a:r>
                        <a:rPr lang="ru-RU" sz="7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 деятельности  ШСК «ВЕГА»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ГБОУ школа  № 217 Красносельского района г. Санкт-Петербурга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45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2015-2016  учебный  год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Городские ночные соревнования по ночному ориентированию.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Тёмкин В.Я.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Традиционные соревнования  по волейболу среди команд ОУ.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Октябрь-ноябрь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Макаренков В.А.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Спортивный праздник  «День рекордов»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(начальная школа).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Лебедев С.В.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Яблочков А.А.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Участие в соревнованиях 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ткрытой Спартакиады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ШСК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 команд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ОУ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Красносельского р-на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течение года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Педагоги физкультурно-спортивной направленности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Участие в 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ткрытой Спартакиаде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 ШСК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 команд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ОУ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Красносельского р-на.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Игры по мини-футболу.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23.09-20.10. 15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Лебедев С.В.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Лупик А.Г.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Участие в 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ткрытой Спартакиаде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 ШСК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 команд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ОУ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Красносельского р-на.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Игры по баскетболу.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10.11–25.11. 15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Лебедев С.В.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Яблочков А.А.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Участие в 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ткрытой Спартакиаде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 ШСК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 команд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ОУ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Красносельского р-на.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Фестиваль ШСК.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25.11-11.12. 15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Яблочков А.А.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Участие в 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ткрытой Спартакиаде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 ШСК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 команд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ОУ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Красносельского р-на.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Волейбол.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14-25.12.2015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Макаренков В.А.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Участие в 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ткрытой Спартакиаде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 ШСК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 команд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ОУ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Красносельского р-на. К стартам Комплекса ГТО готов.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01-04.03.2016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Педагоги физкультурно-спортивной направленности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Участие в 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ткрытой Спартакиаде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 ШСК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 команд </a:t>
                      </a:r>
                      <a:r>
                        <a:rPr lang="ru-RU" sz="600" b="1" cap="all">
                          <a:latin typeface="Times New Roman"/>
                          <a:ea typeface="Calibri"/>
                          <a:cs typeface="Times New Roman"/>
                        </a:rPr>
                        <a:t> ОУ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Красносельского р-на. Спортивное ориентирование.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18-19.04.2016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Тёмкин В.Я.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 Участия в соревнованиях районного этапа Всероссийских спортивных игр школьников «Президентские спортивные  игры» среди уч-ся ОУ Красносельского р-на СПб.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Сентябрь-февраль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Педагоги физкультурно-спортивной направленности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Участия в соревнованиях районного этапа Всероссийских спортивных соревнований школьников «Президентские состязания»  среди уч-ся ОУ Красносельского р-на СПб.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Январь-апрель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Педагоги физкультурно-спортивной направленности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13.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Городские соревнования по спортивному ориентированию «Многоэтапный Кубок Санкт-Петербурга по парковому ориентированию «Снежная тропа – 2015».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Декабрь-март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Тёмкин В.Я.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14.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Соревнования по спортивному ориентированию на Кубок  «Яркий мир – 2015» 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Март - май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Тёмкин В.Я.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15.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Традиционные соревнования по волейболу среди уч-ся  9-11 классов  и педагогов ОУ.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Макаренков В.А.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Яблочков А.А.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Военно-спортивная игра «Зарница» среди школьников МО Урицк.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Тылик А.Ю.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Соревнования по спортивному ориентированию 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«Российский азимут – 2015».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Тёмкин В.Я.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Соревнования по спортивному ориентированию 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«Невский азимут -2015».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Июнь</a:t>
                      </a:r>
                      <a:endParaRPr lang="ru-RU" sz="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Тёмкин В.Я.</a:t>
                      </a:r>
                      <a:endParaRPr lang="ru-RU" sz="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ea typeface="Times New Roman"/>
                      </a:endParaRPr>
                    </a:p>
                  </a:txBody>
                  <a:tcPr marL="33593" marR="33593" marT="33593" marB="335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Рисунок 4"/>
          <p:cNvGraphicFramePr>
            <a:graphicFrameLocks noGrp="1"/>
          </p:cNvGraphicFramePr>
          <p:nvPr>
            <p:ph type="pic" sz="quarter" idx="14"/>
          </p:nvPr>
        </p:nvGraphicFramePr>
        <p:xfrm>
          <a:off x="251520" y="692694"/>
          <a:ext cx="8640959" cy="6165305"/>
        </p:xfrm>
        <a:graphic>
          <a:graphicData uri="http://schemas.openxmlformats.org/drawingml/2006/table">
            <a:tbl>
              <a:tblPr/>
              <a:tblGrid>
                <a:gridCol w="1511495"/>
                <a:gridCol w="1079423"/>
                <a:gridCol w="1079423"/>
                <a:gridCol w="647855"/>
                <a:gridCol w="578805"/>
                <a:gridCol w="647855"/>
                <a:gridCol w="647855"/>
                <a:gridCol w="719954"/>
                <a:gridCol w="719954"/>
                <a:gridCol w="504170"/>
                <a:gridCol w="504170"/>
              </a:tblGrid>
              <a:tr h="499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Секции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Год обучения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Педагог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Каб.</a:t>
                      </a: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Пн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Вт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Ср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Чт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Пт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Сб</a:t>
                      </a: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latin typeface="Times New Roman"/>
                          <a:ea typeface="Times New Roman"/>
                        </a:rPr>
                        <a:t>Вс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Спортивное ориентирование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Тёмкин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Вениамин Яковлевич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Стадион, спортзал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18.20-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19.55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19.00-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20.35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11.40-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13.15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3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15.00-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15.00-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10.00-11.35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26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Футбол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1гр.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Лебедев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 Сергей Владимирович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Стадион, спортзал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15.00-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17.20-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18.55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2гр.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18.20-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19.55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17.20-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18.55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1-3 классы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latin typeface="Times New Roman"/>
                          <a:ea typeface="Times New Roman"/>
                        </a:rPr>
                        <a:t>Лупик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</a:rPr>
                        <a:t>Андрей Геннадьевич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Спортзал/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стадион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15.00-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10.00-11.35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4-6 классы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11.40-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13.15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1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Волейбол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Макаренков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</a:rPr>
                        <a:t>Владимир Анатольевич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 Спорт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зал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  3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17.15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Баскетбол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Яблочков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Артём Анатольевич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Малый спорт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зал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Спорт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зал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15.00-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14.00-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0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15.00-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16.35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15.40-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17.15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74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Лёгкая атлетика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 гр.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 год обучения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2 гр.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       </a:t>
                      </a:r>
                      <a:r>
                        <a:rPr lang="ru-RU" sz="1100" b="1" dirty="0" err="1">
                          <a:latin typeface="Times New Roman"/>
                          <a:ea typeface="Times New Roman"/>
                        </a:rPr>
                        <a:t>Межевич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Александра Александровна</a:t>
                      </a: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Стадион, спортзал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16.40-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18.15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18.20-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19.55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</a:rPr>
                        <a:t>18.20-19.55</a:t>
                      </a: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46742" marR="46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728814" y="74711"/>
            <a:ext cx="56863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РАСПИСАНИЕ СПОРТЗАНЯТИЙ НА 2015-2016 УЧЕБНЫЙ ГОД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УЧАСТИЕ ШСК 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 СПОРТИВНО-МАССОВЫХ И ФИЗКУЛЬТУРНО-ОЗДОРОВИТЕЛЬНЫХ МЕРОПРИЯТИЯХ РАЗЛИЧНОГО УРОВНЯ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58984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Участие в районной АКЦИИ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«Я выбираю спорт»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выставкА</a:t>
            </a:r>
            <a:r>
              <a:rPr lang="ru-RU" sz="1800" b="1" dirty="0" smtClean="0">
                <a:solidFill>
                  <a:srgbClr val="002060"/>
                </a:solidFill>
              </a:rPr>
              <a:t> –ПРЕДСТАВЛЕНИЕ ШСК.  </a:t>
            </a:r>
            <a:r>
              <a:rPr lang="ru-RU" sz="1600" b="1" dirty="0" smtClean="0">
                <a:solidFill>
                  <a:srgbClr val="002060"/>
                </a:solidFill>
              </a:rPr>
              <a:t>11 сентября 2014Г.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LARISA\AppData\Local\Microsoft\Windows\Temporary Internet Files\Content.Word\DSC_084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345638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LARISA\AppData\Local\Microsoft\Windows\Temporary Internet Files\Content.Word\DSC_08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67240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LARISA\AppData\Local\Microsoft\Windows\Temporary Internet Files\Content.Word\DSC_08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77072"/>
            <a:ext cx="3466331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LARISA\AppData\Local\Microsoft\Windows\Temporary Internet Files\Content.Word\DSC_08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149080"/>
            <a:ext cx="3384376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520940" cy="548640"/>
          </a:xfrm>
        </p:spPr>
        <p:txBody>
          <a:bodyPr/>
          <a:lstStyle/>
          <a:p>
            <a:r>
              <a:rPr lang="ru-RU" b="1" dirty="0" smtClean="0"/>
              <a:t>                               </a:t>
            </a:r>
            <a:r>
              <a:rPr lang="ru-RU" b="1" dirty="0" smtClean="0">
                <a:solidFill>
                  <a:srgbClr val="002060"/>
                </a:solidFill>
              </a:rPr>
              <a:t> Футбол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                   </a:t>
            </a:r>
            <a:br>
              <a:rPr lang="ru-RU" sz="1800" dirty="0" smtClean="0"/>
            </a:br>
            <a:r>
              <a:rPr lang="ru-RU" sz="1800" dirty="0" smtClean="0"/>
              <a:t>                         </a:t>
            </a:r>
            <a:r>
              <a:rPr lang="ru-RU" sz="1800" b="1" dirty="0" smtClean="0">
                <a:solidFill>
                  <a:srgbClr val="002060"/>
                </a:solidFill>
              </a:rPr>
              <a:t>педагог </a:t>
            </a:r>
            <a:r>
              <a:rPr lang="ru-RU" sz="1800" b="1" dirty="0" err="1" smtClean="0">
                <a:solidFill>
                  <a:srgbClr val="002060"/>
                </a:solidFill>
              </a:rPr>
              <a:t>лебедев</a:t>
            </a:r>
            <a:r>
              <a:rPr lang="ru-RU" sz="1800" b="1" dirty="0" smtClean="0">
                <a:solidFill>
                  <a:srgbClr val="002060"/>
                </a:solidFill>
              </a:rPr>
              <a:t>  </a:t>
            </a:r>
            <a:r>
              <a:rPr lang="ru-RU" sz="1800" b="1" dirty="0" err="1" smtClean="0">
                <a:solidFill>
                  <a:srgbClr val="002060"/>
                </a:solidFill>
              </a:rPr>
              <a:t>сергей</a:t>
            </a:r>
            <a:r>
              <a:rPr lang="ru-RU" sz="1800" b="1" dirty="0" smtClean="0">
                <a:solidFill>
                  <a:srgbClr val="002060"/>
                </a:solidFill>
              </a:rPr>
              <a:t>  </a:t>
            </a:r>
            <a:r>
              <a:rPr lang="ru-RU" sz="1800" b="1" dirty="0" err="1" smtClean="0">
                <a:solidFill>
                  <a:srgbClr val="002060"/>
                </a:solidFill>
              </a:rPr>
              <a:t>владимирович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101_3403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140492" y="2996952"/>
            <a:ext cx="514484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60749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</a:rPr>
              <a:t>РАЙОННЫЕ СОРЕВНОВАНИЯ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ПО МИНИ-ФУТБОЛУ 18 ОКТЯБРЯ 2014Г.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G:\111\IMG_23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36850"/>
            <a:ext cx="6120680" cy="49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83768" y="1268760"/>
            <a:ext cx="5654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2 МЕСТО  КОМАНДА   ДЕВОЧЕК 6-7-Х КЛ.</a:t>
            </a:r>
            <a:endParaRPr lang="ru-RU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437049" y="457477"/>
            <a:ext cx="4621722" cy="947314"/>
          </a:xfrm>
        </p:spPr>
        <p:txBody>
          <a:bodyPr/>
          <a:lstStyle/>
          <a:p>
            <a:r>
              <a:rPr lang="ru-RU" sz="3600" dirty="0" smtClean="0">
                <a:solidFill>
                  <a:srgbClr val="002060"/>
                </a:solidFill>
              </a:rPr>
              <a:t>ДНИ ЗДОРОВЬЯ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IMG_5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9437" y="-135396"/>
            <a:ext cx="5245091" cy="393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4" descr="IMG_5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3212976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DCIM\223CANON\IMG_00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73016"/>
            <a:ext cx="496855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ШКОЛЬНЫЕ СОРЕВНОВАНИЯ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ПО МИНИ-ФУТБОЛУ 27.12.-02.12.2013.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E:\DCIM\223CANON\IMG_007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46449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E:\DCIM\223CANON\IMG_006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2"/>
            <a:ext cx="471601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рамота 1 м 2015г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2339752" cy="3239657"/>
          </a:xfrm>
        </p:spPr>
      </p:pic>
      <p:pic>
        <p:nvPicPr>
          <p:cNvPr id="6" name="Содержимое 5" descr="Грамота Спартакиада футбол 3 место 2014г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12599" y="0"/>
            <a:ext cx="2331401" cy="3209105"/>
          </a:xfrm>
        </p:spPr>
      </p:pic>
      <p:pic>
        <p:nvPicPr>
          <p:cNvPr id="7" name="Содержимое 4" descr="Грамота футбол 2 мест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7882" y="3284984"/>
            <a:ext cx="2356118" cy="3271351"/>
          </a:xfrm>
          <a:prstGeom prst="rect">
            <a:avLst/>
          </a:prstGeom>
        </p:spPr>
      </p:pic>
      <p:pic>
        <p:nvPicPr>
          <p:cNvPr id="8" name="Содержимое 6" descr="Грамота 3 место футбол 06.11.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284984"/>
            <a:ext cx="2448271" cy="3247080"/>
          </a:xfrm>
          <a:prstGeom prst="rect">
            <a:avLst/>
          </a:prstGeom>
        </p:spPr>
      </p:pic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827584" y="980728"/>
            <a:ext cx="7520940" cy="136815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достижения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по футболу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2013-2015 гг.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</a:t>
            </a:r>
            <a:endParaRPr lang="ru-RU" dirty="0"/>
          </a:p>
        </p:txBody>
      </p:sp>
      <p:pic>
        <p:nvPicPr>
          <p:cNvPr id="10" name="Содержимое 16" descr="Грамота 2 место теор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56992"/>
            <a:ext cx="2196752" cy="3129301"/>
          </a:xfrm>
          <a:prstGeom prst="rect">
            <a:avLst/>
          </a:prstGeom>
        </p:spPr>
      </p:pic>
      <p:pic>
        <p:nvPicPr>
          <p:cNvPr id="11" name="Содержимое 18" descr="3 место футбол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3728" y="3356992"/>
            <a:ext cx="2249481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ИНФОРМАЦИОННАЯ КАРТА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280920" cy="5256584"/>
          </a:xfrm>
        </p:spPr>
        <p:txBody>
          <a:bodyPr>
            <a:normAutofit/>
          </a:bodyPr>
          <a:lstStyle/>
          <a:p>
            <a:pPr fontAlgn="t"/>
            <a:r>
              <a:rPr lang="ru-RU" sz="2600" dirty="0" smtClean="0"/>
              <a:t>Полное название ОУ ( по Уставу): </a:t>
            </a:r>
          </a:p>
          <a:p>
            <a:pPr fontAlgn="t"/>
            <a:r>
              <a:rPr lang="ru-RU" sz="2400" dirty="0" smtClean="0">
                <a:solidFill>
                  <a:srgbClr val="002060"/>
                </a:solidFill>
              </a:rPr>
              <a:t>                   </a:t>
            </a:r>
            <a:r>
              <a:rPr lang="ru-RU" sz="2800" dirty="0" smtClean="0">
                <a:solidFill>
                  <a:srgbClr val="002060"/>
                </a:solidFill>
              </a:rPr>
              <a:t>Государственное бюджетное общеобразовательное учреждение  средняя общеобразовательная   школа № 217 Красносельского района Санкт-Петербурга имени Н.А.Алексеева</a:t>
            </a:r>
          </a:p>
          <a:p>
            <a:pPr fontAlgn="t"/>
            <a:r>
              <a:rPr lang="ru-RU" sz="2600" dirty="0" smtClean="0"/>
              <a:t>Ф.И.О. руководителя ОУ:  </a:t>
            </a:r>
            <a:r>
              <a:rPr lang="ru-RU" sz="2600" dirty="0" smtClean="0">
                <a:solidFill>
                  <a:srgbClr val="002060"/>
                </a:solidFill>
              </a:rPr>
              <a:t>директор школы № 217 </a:t>
            </a:r>
          </a:p>
          <a:p>
            <a:pPr fontAlgn="t"/>
            <a:r>
              <a:rPr lang="ru-RU" sz="2600" dirty="0" smtClean="0">
                <a:solidFill>
                  <a:srgbClr val="002060"/>
                </a:solidFill>
              </a:rPr>
              <a:t>    </a:t>
            </a:r>
            <a:r>
              <a:rPr lang="ru-RU" sz="2600" dirty="0" err="1" smtClean="0">
                <a:solidFill>
                  <a:srgbClr val="002060"/>
                </a:solidFill>
              </a:rPr>
              <a:t>Калиберда</a:t>
            </a:r>
            <a:r>
              <a:rPr lang="ru-RU" sz="2600" dirty="0" smtClean="0">
                <a:solidFill>
                  <a:srgbClr val="002060"/>
                </a:solidFill>
              </a:rPr>
              <a:t> Светлана Николаевна, т.417-28-58</a:t>
            </a:r>
          </a:p>
          <a:p>
            <a:pPr fontAlgn="t"/>
            <a:r>
              <a:rPr lang="ru-RU" sz="2600" dirty="0" smtClean="0"/>
              <a:t>Ф.И.О. руководителя ШСК:  </a:t>
            </a:r>
            <a:r>
              <a:rPr lang="ru-RU" sz="2600" dirty="0" smtClean="0">
                <a:solidFill>
                  <a:srgbClr val="002060"/>
                </a:solidFill>
              </a:rPr>
              <a:t>руководитель ОДОД Романова Лариса Вениаминовна,  т.735-47-04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Волейбол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Содержимое 6" descr="IMG_58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4423594" cy="345638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0" y="836712"/>
            <a:ext cx="8964488" cy="80920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педагог </a:t>
            </a:r>
            <a:endParaRPr lang="ru-RU" sz="2400" b="1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Макаренков </a:t>
            </a:r>
            <a:r>
              <a:rPr lang="ru-RU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владимир</a:t>
            </a:r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анатольевич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Содержимое 7" descr="IMG_58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86693" y="1700808"/>
            <a:ext cx="4757307" cy="34563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ТОВАРИЩЕСКИЙ МАТЧ ПО ВОЛЕЙБОЛУ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age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3712136" cy="5105641"/>
          </a:xfrm>
        </p:spPr>
      </p:pic>
      <p:pic>
        <p:nvPicPr>
          <p:cNvPr id="5" name="Содержимое 3" descr="Imag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258320"/>
            <a:ext cx="3744416" cy="515003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  Баскетбол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педагог  Яблочков Артём  Анатольевич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C:\Users\LARISA\Desktop\Баскетбол район 15-16.11.13\101_376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348880"/>
            <a:ext cx="514806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LARISA\Desktop\Баскетбол район 15-16.11.13\101_37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283968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районНЫЕ</a:t>
            </a:r>
            <a:r>
              <a:rPr lang="ru-RU" b="1" dirty="0" smtClean="0">
                <a:solidFill>
                  <a:srgbClr val="002060"/>
                </a:solidFill>
              </a:rPr>
              <a:t> СОРЕВНОВАНИЯ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ПО </a:t>
            </a:r>
            <a:r>
              <a:rPr lang="ru-RU" b="1" dirty="0" err="1" smtClean="0">
                <a:solidFill>
                  <a:srgbClr val="002060"/>
                </a:solidFill>
              </a:rPr>
              <a:t>баскетБОЛУ</a:t>
            </a:r>
            <a:r>
              <a:rPr lang="ru-RU" b="1" dirty="0" smtClean="0">
                <a:solidFill>
                  <a:srgbClr val="002060"/>
                </a:solidFill>
              </a:rPr>
              <a:t> 15.11.-16.11.2013.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C:\Users\LARISA\Desktop\Баскетбол район 15-16.11.13\101_372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2004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LARISA\Desktop\Баскетбол район 15-16.11.13\101_370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80728"/>
            <a:ext cx="32004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LARISA\Desktop\Баскетбол район 15-16.11.13\101_37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980728"/>
            <a:ext cx="310289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LARISA\Desktop\Баскетбол район 15-16.11.13\101_37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283968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Содержимое 6" descr="C:\Users\LARISA\Desktop\Баскетбол район 15-16.11.13\101_3738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429000"/>
            <a:ext cx="486003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</a:t>
            </a:r>
            <a:r>
              <a:rPr lang="ru-RU" b="1" dirty="0" smtClean="0">
                <a:solidFill>
                  <a:srgbClr val="002060"/>
                </a:solidFill>
              </a:rPr>
              <a:t>СПОРТИВНОЕ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                                   ОРИЕНТИРОВАНИЕ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Педагог   </a:t>
            </a:r>
            <a:r>
              <a:rPr lang="ru-RU" sz="2000" dirty="0" err="1" smtClean="0">
                <a:solidFill>
                  <a:srgbClr val="002060"/>
                </a:solidFill>
              </a:rPr>
              <a:t>тёмкин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вениамин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яковлевич</a:t>
            </a:r>
            <a:r>
              <a:rPr lang="ru-RU" sz="2000" dirty="0" smtClean="0">
                <a:solidFill>
                  <a:srgbClr val="002060"/>
                </a:solidFill>
              </a:rPr>
              <a:t> 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2960" y="1052736"/>
            <a:ext cx="7565464" cy="59318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           </a:t>
            </a:r>
            <a:r>
              <a:rPr lang="ru-RU" sz="2400" dirty="0" smtClean="0"/>
              <a:t>       </a:t>
            </a:r>
            <a:endParaRPr lang="ru-RU" sz="2400" dirty="0"/>
          </a:p>
        </p:txBody>
      </p:sp>
      <p:pic>
        <p:nvPicPr>
          <p:cNvPr id="7" name="Содержимое 6" descr="IMG_56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5376598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80112" y="0"/>
            <a:ext cx="3200400" cy="548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385976" y="1844824"/>
            <a:ext cx="3758024" cy="501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СПОРТИВНОЕ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508104" y="0"/>
            <a:ext cx="3635896" cy="227687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ПОДГОТОВКА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РАЙОННЫМ СОРЕВНОВАНИЯМ ПО СПОРТИВНОМУ ОРИЕНТИРОВАНИЮ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8" y="0"/>
            <a:ext cx="5461429" cy="4096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Объект 1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96952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7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Районное Спортивное соревнование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«Спортивное ориентирование – в школу» </a:t>
            </a:r>
            <a:r>
              <a:rPr lang="ru-RU" sz="1600" b="1" dirty="0" smtClean="0">
                <a:solidFill>
                  <a:srgbClr val="002060"/>
                </a:solidFill>
              </a:rPr>
              <a:t>МАЙ 2014Г.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400" b="1" dirty="0" err="1" smtClean="0">
                <a:solidFill>
                  <a:srgbClr val="C00000"/>
                </a:solidFill>
              </a:rPr>
              <a:t>Гуленкова</a:t>
            </a:r>
            <a:r>
              <a:rPr lang="ru-RU" sz="2400" b="1" dirty="0" smtClean="0">
                <a:solidFill>
                  <a:srgbClr val="C00000"/>
                </a:solidFill>
              </a:rPr>
              <a:t> Софья    </a:t>
            </a:r>
            <a:r>
              <a:rPr lang="en-US" sz="2400" b="1" dirty="0" smtClean="0">
                <a:solidFill>
                  <a:srgbClr val="C00000"/>
                </a:solidFill>
              </a:rPr>
              <a:t>II </a:t>
            </a:r>
            <a:r>
              <a:rPr lang="ru-RU" sz="2400" b="1" dirty="0" smtClean="0">
                <a:solidFill>
                  <a:srgbClr val="C00000"/>
                </a:solidFill>
              </a:rPr>
              <a:t>место</a:t>
            </a:r>
            <a:endParaRPr lang="ru-RU" dirty="0"/>
          </a:p>
        </p:txBody>
      </p:sp>
      <p:pic>
        <p:nvPicPr>
          <p:cNvPr id="4" name="Содержимое 3" descr="P4166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6117" y="1412776"/>
            <a:ext cx="7260299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520940" cy="170080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1800" b="1" dirty="0" smtClean="0">
                <a:solidFill>
                  <a:srgbClr val="002060"/>
                </a:solidFill>
              </a:rPr>
              <a:t>Соревнования по спортивному ориентированию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en-US" sz="1800" b="1" dirty="0" smtClean="0">
                <a:solidFill>
                  <a:srgbClr val="002060"/>
                </a:solidFill>
              </a:rPr>
              <a:t>III</a:t>
            </a:r>
            <a:r>
              <a:rPr lang="ru-RU" sz="1800" b="1" dirty="0" smtClean="0">
                <a:solidFill>
                  <a:srgbClr val="002060"/>
                </a:solidFill>
              </a:rPr>
              <a:t> Открытой спартакиады школьных спортивных клубов и  команд образовательных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</a:rPr>
              <a:t>учреждений 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Красносельского района  (20.04.2015 Г.)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772816"/>
            <a:ext cx="7520940" cy="439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dirty="0" smtClean="0">
                <a:solidFill>
                  <a:srgbClr val="002060"/>
                </a:solidFill>
              </a:rPr>
              <a:t>КОМАНДНЫЙ ЗАЧЕТ</a:t>
            </a:r>
            <a:endParaRPr lang="ru-RU" sz="2400" dirty="0" smtClean="0"/>
          </a:p>
          <a:p>
            <a:r>
              <a:rPr lang="ru-RU" sz="2400" dirty="0" smtClean="0">
                <a:solidFill>
                  <a:schemeClr val="accent3"/>
                </a:solidFill>
              </a:rPr>
              <a:t>Младшая возрастная группа</a:t>
            </a:r>
          </a:p>
          <a:p>
            <a:r>
              <a:rPr lang="ru-RU" sz="2400" i="1" dirty="0" smtClean="0">
                <a:solidFill>
                  <a:schemeClr val="accent2"/>
                </a:solidFill>
              </a:rPr>
              <a:t>1 место           </a:t>
            </a:r>
            <a:endParaRPr lang="ru-RU" sz="2400" dirty="0" smtClean="0"/>
          </a:p>
          <a:p>
            <a:r>
              <a:rPr lang="ru-RU" sz="2400" dirty="0" smtClean="0"/>
              <a:t>   </a:t>
            </a:r>
            <a:r>
              <a:rPr lang="ru-RU" sz="2400" dirty="0" smtClean="0">
                <a:solidFill>
                  <a:schemeClr val="accent3"/>
                </a:solidFill>
              </a:rPr>
              <a:t>Средняя  возрастная группа</a:t>
            </a:r>
          </a:p>
          <a:p>
            <a:r>
              <a:rPr lang="ru-RU" sz="2400" i="1" dirty="0" smtClean="0">
                <a:solidFill>
                  <a:schemeClr val="accent2"/>
                </a:solidFill>
              </a:rPr>
              <a:t>3 место            </a:t>
            </a:r>
            <a:endParaRPr lang="ru-RU" sz="2400" dirty="0" smtClean="0">
              <a:solidFill>
                <a:schemeClr val="accent2"/>
              </a:solidFill>
            </a:endParaRPr>
          </a:p>
          <a:p>
            <a:r>
              <a:rPr lang="ru-RU" sz="2400" dirty="0" smtClean="0">
                <a:solidFill>
                  <a:schemeClr val="accent3"/>
                </a:solidFill>
              </a:rPr>
              <a:t>Старшая возрастная группа</a:t>
            </a:r>
          </a:p>
          <a:p>
            <a:r>
              <a:rPr lang="ru-RU" sz="2400" i="1" dirty="0" smtClean="0">
                <a:solidFill>
                  <a:schemeClr val="accent2"/>
                </a:solidFill>
              </a:rPr>
              <a:t>2 место            </a:t>
            </a:r>
            <a:endParaRPr lang="ru-RU" sz="2400" dirty="0" smtClean="0">
              <a:solidFill>
                <a:schemeClr val="accent2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Личное первенство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2960" y="836712"/>
            <a:ext cx="7520940" cy="432048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 </a:t>
            </a:r>
            <a:r>
              <a:rPr lang="ru-RU" sz="2000" dirty="0" smtClean="0">
                <a:solidFill>
                  <a:schemeClr val="accent3"/>
                </a:solidFill>
              </a:rPr>
              <a:t>Старшая возрастная группа 1999-2000 г.р.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II</a:t>
            </a:r>
            <a:r>
              <a:rPr lang="ru-RU" sz="2000" dirty="0" smtClean="0">
                <a:solidFill>
                  <a:schemeClr val="accent2"/>
                </a:solidFill>
              </a:rPr>
              <a:t> место   </a:t>
            </a:r>
            <a:r>
              <a:rPr lang="ru-RU" sz="2000" i="1" dirty="0" smtClean="0">
                <a:solidFill>
                  <a:schemeClr val="accent2"/>
                </a:solidFill>
              </a:rPr>
              <a:t>Симановская Ольга</a:t>
            </a: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dirty="0" smtClean="0"/>
              <a:t>   ГБОУ  ШКОЛА № 217    </a:t>
            </a:r>
            <a:r>
              <a:rPr lang="ru-RU" sz="2000" i="1" dirty="0" smtClean="0"/>
              <a:t>08:26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III</a:t>
            </a:r>
            <a:r>
              <a:rPr lang="ru-RU" sz="2000" dirty="0" smtClean="0">
                <a:solidFill>
                  <a:schemeClr val="accent2"/>
                </a:solidFill>
              </a:rPr>
              <a:t> место    </a:t>
            </a:r>
            <a:r>
              <a:rPr lang="ru-RU" sz="2000" i="1" dirty="0" smtClean="0">
                <a:solidFill>
                  <a:schemeClr val="accent2"/>
                </a:solidFill>
              </a:rPr>
              <a:t>Гончарук Василий </a:t>
            </a:r>
            <a:r>
              <a:rPr lang="ru-RU" sz="2000" dirty="0" smtClean="0">
                <a:solidFill>
                  <a:schemeClr val="accent2"/>
                </a:solidFill>
              </a:rPr>
              <a:t>   </a:t>
            </a:r>
            <a:r>
              <a:rPr lang="ru-RU" sz="2000" dirty="0" smtClean="0"/>
              <a:t>ГБОУ  ШКОЛА № 217     </a:t>
            </a:r>
            <a:r>
              <a:rPr lang="ru-RU" sz="2000" i="1" dirty="0" smtClean="0"/>
              <a:t>09:32</a:t>
            </a: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chemeClr val="accent3"/>
                </a:solidFill>
              </a:rPr>
              <a:t>Средняя возрастная группа 2001-2002г.р.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II</a:t>
            </a:r>
            <a:r>
              <a:rPr lang="ru-RU" sz="2000" dirty="0" smtClean="0">
                <a:solidFill>
                  <a:schemeClr val="accent2"/>
                </a:solidFill>
              </a:rPr>
              <a:t> место   </a:t>
            </a:r>
            <a:r>
              <a:rPr lang="ru-RU" sz="2000" i="1" dirty="0" err="1" smtClean="0">
                <a:solidFill>
                  <a:schemeClr val="accent2"/>
                </a:solidFill>
              </a:rPr>
              <a:t>Рвель</a:t>
            </a:r>
            <a:r>
              <a:rPr lang="ru-RU" sz="2000" i="1" dirty="0" smtClean="0">
                <a:solidFill>
                  <a:schemeClr val="accent2"/>
                </a:solidFill>
              </a:rPr>
              <a:t> Сергей </a:t>
            </a:r>
            <a:r>
              <a:rPr lang="ru-RU" sz="2000" dirty="0" smtClean="0">
                <a:solidFill>
                  <a:schemeClr val="accent2"/>
                </a:solidFill>
              </a:rPr>
              <a:t>  </a:t>
            </a:r>
            <a:r>
              <a:rPr lang="ru-RU" sz="2000" dirty="0" smtClean="0"/>
              <a:t>ГБОУ ШКОЛА № 217    </a:t>
            </a:r>
            <a:r>
              <a:rPr lang="ru-RU" sz="2000" i="1" dirty="0" smtClean="0"/>
              <a:t>05:34</a:t>
            </a: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chemeClr val="accent3"/>
                </a:solidFill>
              </a:rPr>
              <a:t>Младшая возрастная группа 2003-2004 г.р. и младше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III</a:t>
            </a:r>
            <a:r>
              <a:rPr lang="ru-RU" sz="2000" dirty="0" smtClean="0">
                <a:solidFill>
                  <a:schemeClr val="accent2"/>
                </a:solidFill>
              </a:rPr>
              <a:t> место   </a:t>
            </a:r>
            <a:r>
              <a:rPr lang="ru-RU" sz="2000" i="1" dirty="0" err="1" smtClean="0">
                <a:solidFill>
                  <a:schemeClr val="accent2"/>
                </a:solidFill>
              </a:rPr>
              <a:t>Гуленкова</a:t>
            </a:r>
            <a:r>
              <a:rPr lang="ru-RU" sz="2000" i="1" dirty="0" smtClean="0">
                <a:solidFill>
                  <a:schemeClr val="accent2"/>
                </a:solidFill>
              </a:rPr>
              <a:t> Софья </a:t>
            </a:r>
            <a:r>
              <a:rPr lang="ru-RU" sz="2000" dirty="0" smtClean="0">
                <a:solidFill>
                  <a:schemeClr val="accent2"/>
                </a:solidFill>
              </a:rPr>
              <a:t>   </a:t>
            </a:r>
            <a:r>
              <a:rPr lang="ru-RU" sz="2000" dirty="0" smtClean="0"/>
              <a:t>ГБОУ ШКОЛА № 217  </a:t>
            </a:r>
            <a:r>
              <a:rPr lang="ru-RU" sz="2000" i="1" dirty="0" smtClean="0"/>
              <a:t>06:31</a:t>
            </a: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9144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Кубок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санкт-петербурга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снежная тропа 2014  2 этап  19.01.2014.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20140119_120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049223"/>
            <a:ext cx="7488832" cy="5620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7"/>
            <a:ext cx="8140870" cy="472708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7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Кубок </a:t>
            </a:r>
            <a:r>
              <a:rPr lang="ru-RU" b="1" dirty="0" err="1" smtClean="0">
                <a:solidFill>
                  <a:srgbClr val="002060"/>
                </a:solidFill>
              </a:rPr>
              <a:t>санкт-петербурга</a:t>
            </a:r>
            <a:r>
              <a:rPr lang="ru-RU" b="1" dirty="0" smtClean="0">
                <a:solidFill>
                  <a:srgbClr val="002060"/>
                </a:solidFill>
              </a:rPr>
              <a:t> снежная тропа 2014  3 этап  16.02.2014.</a:t>
            </a:r>
            <a:endParaRPr lang="ru-RU" dirty="0"/>
          </a:p>
        </p:txBody>
      </p:sp>
      <p:pic>
        <p:nvPicPr>
          <p:cNvPr id="4" name="Содержимое 3" descr="DSCF2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052736"/>
            <a:ext cx="4475988" cy="2376264"/>
          </a:xfrm>
        </p:spPr>
      </p:pic>
      <p:pic>
        <p:nvPicPr>
          <p:cNvPr id="5" name="Содержимое 3" descr="DSCF2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494669"/>
            <a:ext cx="5979255" cy="3363331"/>
          </a:xfrm>
          <a:prstGeom prst="rect">
            <a:avLst/>
          </a:prstGeom>
        </p:spPr>
      </p:pic>
      <p:pic>
        <p:nvPicPr>
          <p:cNvPr id="6" name="Содержимое 5" descr="IMG_41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052736"/>
            <a:ext cx="4716016" cy="2553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Соревнования по спортивному ориентированию на </a:t>
            </a:r>
            <a:r>
              <a:rPr lang="ru-RU" b="1" dirty="0" smtClean="0">
                <a:solidFill>
                  <a:srgbClr val="002060"/>
                </a:solidFill>
              </a:rPr>
              <a:t>Кубок «Яркий мир - 2014»  </a:t>
            </a:r>
            <a:r>
              <a:rPr lang="ru-RU" sz="2400" b="1" dirty="0" smtClean="0">
                <a:solidFill>
                  <a:srgbClr val="002060"/>
                </a:solidFill>
              </a:rPr>
              <a:t>2 этап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13.04.2014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2960" y="908720"/>
            <a:ext cx="6917392" cy="50405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           </a:t>
            </a:r>
            <a:r>
              <a:rPr lang="ru-RU" sz="1600" b="1" dirty="0" err="1" smtClean="0">
                <a:solidFill>
                  <a:srgbClr val="7030A0"/>
                </a:solidFill>
              </a:rPr>
              <a:t>Гуленкова</a:t>
            </a:r>
            <a:r>
              <a:rPr lang="ru-RU" sz="1600" b="1" dirty="0" smtClean="0">
                <a:solidFill>
                  <a:srgbClr val="7030A0"/>
                </a:solidFill>
              </a:rPr>
              <a:t> Софья </a:t>
            </a:r>
            <a:r>
              <a:rPr lang="en-US" sz="1600" b="1" dirty="0" smtClean="0">
                <a:solidFill>
                  <a:srgbClr val="7030A0"/>
                </a:solidFill>
              </a:rPr>
              <a:t>III </a:t>
            </a:r>
            <a:r>
              <a:rPr lang="ru-RU" sz="1600" b="1" dirty="0" smtClean="0">
                <a:solidFill>
                  <a:srgbClr val="7030A0"/>
                </a:solidFill>
              </a:rPr>
              <a:t>место- Ж10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7" name="Содержимое 6" descr="20140413_1221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19613" y="2055812"/>
            <a:ext cx="4039163" cy="302937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IMG_46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995936" y="2028375"/>
            <a:ext cx="5148064" cy="30568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20940" cy="54864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Соревнования по спортивному ориентированию на </a:t>
            </a:r>
            <a:r>
              <a:rPr lang="ru-RU" b="1" dirty="0" smtClean="0">
                <a:solidFill>
                  <a:srgbClr val="002060"/>
                </a:solidFill>
              </a:rPr>
              <a:t>Кубок «Яркий мир - 2014»  3 этап </a:t>
            </a:r>
            <a:r>
              <a:rPr lang="ru-RU" sz="2000" b="1" dirty="0" smtClean="0">
                <a:solidFill>
                  <a:srgbClr val="002060"/>
                </a:solidFill>
              </a:rPr>
              <a:t>04.05. 2014.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1600" b="1" dirty="0" err="1" smtClean="0">
                <a:solidFill>
                  <a:srgbClr val="7030A0"/>
                </a:solidFill>
              </a:rPr>
              <a:t>Гуленкова</a:t>
            </a:r>
            <a:r>
              <a:rPr lang="ru-RU" sz="1600" b="1" dirty="0" smtClean="0">
                <a:solidFill>
                  <a:srgbClr val="7030A0"/>
                </a:solidFill>
              </a:rPr>
              <a:t> Софья   </a:t>
            </a:r>
            <a:r>
              <a:rPr lang="en-US" sz="1600" b="1" dirty="0" smtClean="0">
                <a:solidFill>
                  <a:srgbClr val="7030A0"/>
                </a:solidFill>
              </a:rPr>
              <a:t>I</a:t>
            </a:r>
            <a:r>
              <a:rPr lang="ru-RU" sz="1600" b="1" dirty="0" smtClean="0">
                <a:solidFill>
                  <a:srgbClr val="7030A0"/>
                </a:solidFill>
              </a:rPr>
              <a:t> место- Ж10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</a:t>
            </a:r>
            <a:endParaRPr lang="ru-RU" dirty="0"/>
          </a:p>
        </p:txBody>
      </p:sp>
      <p:pic>
        <p:nvPicPr>
          <p:cNvPr id="11" name="Содержимое 10" descr="Яркий мир 04. 05.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5272616" cy="3024336"/>
          </a:xfrm>
        </p:spPr>
      </p:pic>
      <p:pic>
        <p:nvPicPr>
          <p:cNvPr id="14" name="Содержимое 13" descr="IMG_48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2107" y="1988840"/>
            <a:ext cx="4971893" cy="3168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Достижения 2012 ГОДА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123728" y="1052736"/>
            <a:ext cx="2219574" cy="310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516216" y="3501008"/>
            <a:ext cx="2384814" cy="3069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427984" y="980728"/>
            <a:ext cx="196793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Объект 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0" y="3429000"/>
            <a:ext cx="2305050" cy="27368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Объект 2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660232" y="332656"/>
            <a:ext cx="2303463" cy="273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203848" y="3905126"/>
            <a:ext cx="2376487" cy="2952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Объект 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251520" y="332656"/>
            <a:ext cx="2305050" cy="27368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грамота Климано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556792"/>
            <a:ext cx="2575273" cy="351651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НОЧНОЕ ОРИЕНТИРОВАНИЕ 2013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грамота Симановская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2470455" cy="3497138"/>
          </a:xfrm>
        </p:spPr>
      </p:pic>
      <p:pic>
        <p:nvPicPr>
          <p:cNvPr id="9" name="Содержимое 4" descr="грамота Талвинска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628800"/>
            <a:ext cx="2483768" cy="3397405"/>
          </a:xfrm>
          <a:prstGeom prst="rect">
            <a:avLst/>
          </a:prstGeom>
        </p:spPr>
      </p:pic>
      <p:pic>
        <p:nvPicPr>
          <p:cNvPr id="10" name="Содержимое 6" descr="грамота Эрдма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628800"/>
            <a:ext cx="2392132" cy="3405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Достижения 2013-2014 ГОДА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Гуленкова 1 место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084168" y="1196752"/>
            <a:ext cx="2790461" cy="3899489"/>
          </a:xfrm>
        </p:spPr>
      </p:pic>
      <p:pic>
        <p:nvPicPr>
          <p:cNvPr id="10" name="Содержимое 9" descr="Грамота+Лешуковой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8791" y="1196752"/>
            <a:ext cx="2780992" cy="3885608"/>
          </a:xfrm>
        </p:spPr>
      </p:pic>
      <p:pic>
        <p:nvPicPr>
          <p:cNvPr id="7" name="Содержимое 4" descr="3 место ориентирование Яркий мир 13 апреля 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162313"/>
            <a:ext cx="2664296" cy="393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НЕВСКИЙ АЗИМУТ – 2014 год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Содержимое 11" descr="Диплом Лешукова 3м Невский Азимут 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03848" y="980728"/>
            <a:ext cx="3024336" cy="4159647"/>
          </a:xfrm>
        </p:spPr>
      </p:pic>
      <p:pic>
        <p:nvPicPr>
          <p:cNvPr id="11" name="Содержимое 10" descr="Гуленкова 3м 0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3023240" cy="4158140"/>
          </a:xfrm>
        </p:spPr>
      </p:pic>
      <p:pic>
        <p:nvPicPr>
          <p:cNvPr id="13" name="Содержимое 4" descr="Симановская 3м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065330"/>
            <a:ext cx="2952328" cy="4060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Шахматы 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DSC_08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94774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8" descr="DSC_0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140969"/>
            <a:ext cx="495604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Лёгкая атлетика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педагог </a:t>
            </a:r>
            <a:r>
              <a:rPr lang="ru-RU" sz="2400" dirty="0" err="1" smtClean="0">
                <a:solidFill>
                  <a:srgbClr val="002060"/>
                </a:solidFill>
              </a:rPr>
              <a:t>межевич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александра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александровна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DSC_0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68" y="1412775"/>
            <a:ext cx="6096676" cy="45725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тренировки</a:t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_087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704836" cy="352862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_088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14144" y="1556792"/>
            <a:ext cx="4729856" cy="3547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36622" y="1735922"/>
            <a:ext cx="6340994" cy="108942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chemeClr val="accent2"/>
                </a:solidFill>
              </a:rPr>
              <a:t>направленИЯ</a:t>
            </a:r>
            <a:r>
              <a:rPr lang="ru-RU" sz="3600" dirty="0" smtClean="0">
                <a:solidFill>
                  <a:schemeClr val="accent2"/>
                </a:solidFill>
              </a:rPr>
              <a:t>  ДЕЯТЕЛЬНОСТИ: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97844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Спортивное   ориентирование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Футбол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Волейбол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Баскетбол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Шахматы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Лёгкая атлетика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500" y="365760"/>
            <a:ext cx="7520940" cy="54864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ТРАДИЦИОННЫЕ СОРЕВНОВАНИЯ  ПО ЛЕГКОЙ АТЛЕТИКЕ 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СРЕДИ ШКОЛЬНИКОВ «ШИПОВКА ЮНЫХ»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22 МАЯ 2015Г.     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en-US" sz="1800" b="1" dirty="0" smtClean="0">
                <a:solidFill>
                  <a:srgbClr val="C00000"/>
                </a:solidFill>
              </a:rPr>
              <a:t>Ii</a:t>
            </a:r>
            <a:r>
              <a:rPr lang="ru-RU" sz="1800" b="1" dirty="0" smtClean="0">
                <a:solidFill>
                  <a:srgbClr val="C00000"/>
                </a:solidFill>
              </a:rPr>
              <a:t>, </a:t>
            </a:r>
            <a:r>
              <a:rPr lang="en-US" sz="1800" b="1" dirty="0" smtClean="0">
                <a:solidFill>
                  <a:srgbClr val="C00000"/>
                </a:solidFill>
              </a:rPr>
              <a:t> Iii </a:t>
            </a:r>
            <a:r>
              <a:rPr lang="ru-RU" sz="1800" b="1" dirty="0" smtClean="0">
                <a:solidFill>
                  <a:srgbClr val="C00000"/>
                </a:solidFill>
              </a:rPr>
              <a:t>  МЕСТА    </a:t>
            </a:r>
            <a:r>
              <a:rPr lang="ru-RU" sz="1800" b="1" dirty="0" smtClean="0">
                <a:solidFill>
                  <a:srgbClr val="002060"/>
                </a:solidFill>
              </a:rPr>
              <a:t>КОМАНДЫ ДЕВОЧЕК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шиповка юных май 15 эстафет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387026"/>
            <a:ext cx="3869294" cy="5470974"/>
          </a:xfrm>
        </p:spPr>
      </p:pic>
      <p:pic>
        <p:nvPicPr>
          <p:cNvPr id="5" name="Содержимое 3" descr="шиповка юных май 15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12776"/>
            <a:ext cx="3851083" cy="54452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ТРАДИЦИОННЫЙ МАССОВЫЙ ЛЕГКОАТЛЕТИЧЕСКИЙ ПРОБЕГ.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 3 МАЯ 2015 Г.  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</a:rPr>
              <a:t>Iii </a:t>
            </a:r>
            <a:r>
              <a:rPr lang="ru-RU" sz="1800" b="1" dirty="0" smtClean="0">
                <a:solidFill>
                  <a:srgbClr val="C00000"/>
                </a:solidFill>
              </a:rPr>
              <a:t>МЕСТО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васильев 3 м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156334"/>
            <a:ext cx="4032448" cy="570166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04856" cy="864096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ЛЕГКОАТЛЕТИЧЕСКАЯ ЭСТАФЕТА, ПОСВЯЩЕННАЯ 70-ОЙ ГОДОВЩИНЕ ПОБЕДЫ СОВЕТСКОГО НАРОДА В ВОЙНЕ..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en-US" sz="1800" b="1" dirty="0" smtClean="0">
                <a:solidFill>
                  <a:srgbClr val="002060"/>
                </a:solidFill>
              </a:rPr>
              <a:t>III </a:t>
            </a:r>
            <a:r>
              <a:rPr lang="ru-RU" sz="1800" b="1" dirty="0" smtClean="0">
                <a:solidFill>
                  <a:srgbClr val="002060"/>
                </a:solidFill>
              </a:rPr>
              <a:t>ОТКРЫТАЯ СПАРТАКИАДА ШСК И КОМАНД ОУ КРАСНОСЕЛЬСКОГО Р-НА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age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124744"/>
            <a:ext cx="4168452" cy="5733256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0"/>
            <a:ext cx="7853496" cy="9144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ТРАДИЦИОННЫЙ МАССОВЫЙ ЛЕГКОАТЛЕТИЧЕСКИЙ ПРОБЕГ, ПОСВЯЩЕННЫЙ ДНЮ НАРОДНОГО ЕДИНСТВА 24 ОКТЯБРЯ 2015Г.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age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836712"/>
            <a:ext cx="4248472" cy="584331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ОСЕННИЙ КРОСС МО УРИЦК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ОКТЯБРЬ 2015Г.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ЛИЧНЫЙ ЗАЧЕТ 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</a:rPr>
              <a:t> МЕСТА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age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7960"/>
            <a:ext cx="3744416" cy="5150040"/>
          </a:xfrm>
        </p:spPr>
      </p:pic>
      <p:pic>
        <p:nvPicPr>
          <p:cNvPr id="7" name="Содержимое 3" descr="Imag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642622"/>
            <a:ext cx="3791922" cy="521537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МЕТОДИЧЕСКАЯ КОПИЛКА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2960" y="1052736"/>
            <a:ext cx="7520940" cy="439248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/>
                </a:solidFill>
              </a:rPr>
              <a:t>ФОТООТЧЁТЫ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/>
                </a:solidFill>
              </a:rPr>
              <a:t>ПРЕЗЕНТАЦИЯ «СПОРТИВНОЕ ОРИЕНТИРОВАНИЕ»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/>
                </a:solidFill>
              </a:rPr>
              <a:t>РАЗРАБОТКА ШКОЛЬНОГО МЕРОПРИЯТИЯ «РЫЦАРСКИЙ ТУРНИР»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/>
                </a:solidFill>
              </a:rPr>
              <a:t>ВИДЕОРОЛИК «РЫЦАРСКИЙ ТУРНИР»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/>
                </a:solidFill>
              </a:rPr>
              <a:t>ВИДЕОРОЛИК «ВЕСЕЛЫЕ СТАРТЫ»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2"/>
                </a:solidFill>
              </a:rPr>
              <a:t>СЦЕНАРИЙ СПОРТИВНОГО ПРАЗДНИКА «ВЕСЕЛЫЕ СТАРТЫ»</a:t>
            </a:r>
          </a:p>
          <a:p>
            <a:endParaRPr lang="ru-RU" sz="2400" dirty="0" smtClean="0"/>
          </a:p>
          <a:p>
            <a:r>
              <a:rPr lang="en-US" sz="2400" dirty="0" smtClean="0"/>
              <a:t>Web </a:t>
            </a:r>
            <a:r>
              <a:rPr lang="ru-RU" sz="2400" dirty="0" smtClean="0"/>
              <a:t>– адрес: http://school217.spb.ru/svedeniya-ob-obrazovatelnoj-organizatsii/struktura-i-organy-upravleniya-obrazovatelnoj-oragnizatsiej/odod/struktura-odod</a:t>
            </a:r>
            <a:endParaRPr lang="ru-RU" sz="2400" dirty="0" smtClean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9140000">
            <a:off x="519377" y="1500341"/>
            <a:ext cx="6281680" cy="1409049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 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Нас «ВЕГА»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настойчиво, твёрдо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к спортивным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рекордам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b="1" dirty="0" smtClean="0">
                <a:solidFill>
                  <a:srgbClr val="002060"/>
                </a:solidFill>
              </a:rPr>
              <a:t>зовёт!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9140000">
            <a:off x="1323417" y="1930957"/>
            <a:ext cx="6096545" cy="1653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Участие в открытом конкурсе  плакатов среди ШСК  </a:t>
            </a:r>
            <a:r>
              <a:rPr lang="ru-RU" sz="2400" dirty="0" smtClean="0">
                <a:solidFill>
                  <a:schemeClr val="accent2"/>
                </a:solidFill>
              </a:rPr>
              <a:t>«О, спорт, ты – мир», </a:t>
            </a:r>
            <a:r>
              <a:rPr lang="ru-RU" sz="2400" dirty="0" smtClean="0">
                <a:solidFill>
                  <a:schemeClr val="tx1"/>
                </a:solidFill>
              </a:rPr>
              <a:t>янв. 2015г.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плакат на конкурс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/>
          <a:srcRect l="12313" r="1231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Перечень документов, регламентирующих деятельность школьного спортивного клуба «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вега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22960" y="980728"/>
            <a:ext cx="7520940" cy="43204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2"/>
                </a:solidFill>
              </a:rPr>
              <a:t>РАСПОРЯЖЕНИЕ АДМИНИСТРАЦИИ КРАСНОСЕЛЬСКОГО Р-НА   г. САНКТ-ПЕТЕРБУРГА О ШКОЛЬНЫХ СПОРТИВНЫХ КЛУБАХ  </a:t>
            </a:r>
            <a:r>
              <a:rPr lang="ru-RU" dirty="0" smtClean="0"/>
              <a:t>(№ 71 ОТ 24.01.2013г.).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2"/>
                </a:solidFill>
              </a:rPr>
              <a:t>ПРИКАЗ ОБ ОТКРЫТИИ ШСК  </a:t>
            </a:r>
            <a:r>
              <a:rPr lang="ru-RU" dirty="0" smtClean="0"/>
              <a:t>(Приказ № 26/1-ОД ОТ 25.01.2013г.).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2"/>
                </a:solidFill>
              </a:rPr>
              <a:t>ПОЛОЖЕНИЕ  О ШКОЛЬНОМ СПОРТИВНОМ КЛУБЕ.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2"/>
                </a:solidFill>
              </a:rPr>
              <a:t>ПОЛОЖЕНИЕ О СОВЕТЕ  ШКОЛЬНОГО СПОРТИВНОГО КЛУБА.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2"/>
                </a:solidFill>
              </a:rPr>
              <a:t>ДОПОЛНИТЕЛЬНЫЕ ОБЩЕОБРАЗОВАТЕЛЬНЫЕ ПРОГРАММЫ: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accent2"/>
                </a:solidFill>
              </a:rPr>
              <a:t>«ВОЛЕЙБОЛ»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accent2"/>
                </a:solidFill>
              </a:rPr>
              <a:t>«БАСКЕТБОЛ»,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accent2"/>
                </a:solidFill>
              </a:rPr>
              <a:t>«СПОРТИВНОЕ ОРИЕНТИРОВАНИЕ»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accent2"/>
                </a:solidFill>
              </a:rPr>
              <a:t>«ФУТБОЛ»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accent2"/>
                </a:solidFill>
              </a:rPr>
              <a:t>«ЛЕГКАЯ АТЛЕТИКА»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accent2"/>
                </a:solidFill>
              </a:rPr>
              <a:t>ОСНОВЫ ШАХМАТНОЙ ИГРЫ»</a:t>
            </a:r>
          </a:p>
          <a:p>
            <a:pPr>
              <a:buFont typeface="Wingdings" pitchFamily="2" charset="2"/>
              <a:buChar char="§"/>
            </a:pPr>
            <a:endParaRPr lang="ru-RU" dirty="0" smtClean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433256" y="1093661"/>
            <a:ext cx="5650992" cy="158524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РАСПОРЯЖЕНИЕ АДМИНИСТРАЦИИ КРАСНОСЕЛЬСКОГО Р-НА О ШКОЛЬНЫХ СПОРТИВНЫХ КЛУБАХ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1600" b="1" dirty="0" smtClean="0"/>
              <a:t>РАСПОРЯЖЕНИЕ № 71 ОТ 24.01.2013Г.</a:t>
            </a:r>
            <a:endParaRPr lang="ru-RU" sz="1600" b="1" dirty="0"/>
          </a:p>
        </p:txBody>
      </p:sp>
      <p:pic>
        <p:nvPicPr>
          <p:cNvPr id="2050" name="Picture 2" descr="C:\Users\1\Desktop\РАСПОРЯЖЕНИЕ О ШСК\Imag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5" y="1856787"/>
            <a:ext cx="3635896" cy="5001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720081" y="1766682"/>
            <a:ext cx="5648623" cy="90850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Приказ об открытии </a:t>
            </a:r>
            <a:r>
              <a:rPr lang="ru-RU" dirty="0" err="1" smtClean="0">
                <a:solidFill>
                  <a:srgbClr val="002060"/>
                </a:solidFill>
              </a:rPr>
              <a:t>шск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Приказ № 26/1-ОД ОТ 25.01.2013Г.</a:t>
            </a:r>
            <a:endParaRPr lang="ru-RU" sz="1600" b="1" dirty="0"/>
          </a:p>
        </p:txBody>
      </p:sp>
      <p:pic>
        <p:nvPicPr>
          <p:cNvPr id="4" name="Содержимое 3" descr="Imag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5" y="1857218"/>
            <a:ext cx="3635896" cy="500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ПОЛОЖЕНИЕ                                                           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О ШКОЛЬНОМ СПОРТИВНОМ КЛУБЕ</a:t>
            </a:r>
            <a:endParaRPr lang="ru-RU" sz="2400" dirty="0"/>
          </a:p>
        </p:txBody>
      </p:sp>
      <p:pic>
        <p:nvPicPr>
          <p:cNvPr id="3" name="Содержимое 4" descr="Положение ШС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2462812" cy="3713162"/>
          </a:xfrm>
          <a:prstGeom prst="rect">
            <a:avLst/>
          </a:prstGeom>
        </p:spPr>
      </p:pic>
      <p:pic>
        <p:nvPicPr>
          <p:cNvPr id="4" name="Содержимое 5" descr="Положение ШСК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339660"/>
            <a:ext cx="2376264" cy="3582674"/>
          </a:xfrm>
          <a:prstGeom prst="rect">
            <a:avLst/>
          </a:prstGeom>
        </p:spPr>
      </p:pic>
      <p:pic>
        <p:nvPicPr>
          <p:cNvPr id="5" name="Содержимое 5" descr="стр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340768"/>
            <a:ext cx="2638078" cy="3462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стр 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196752"/>
            <a:ext cx="3328368" cy="2808311"/>
          </a:xfrm>
        </p:spPr>
      </p:pic>
      <p:pic>
        <p:nvPicPr>
          <p:cNvPr id="11" name="Содержимое 10" descr="стр 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71775" y="1096963"/>
            <a:ext cx="2501499" cy="3713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1280</TotalTime>
  <Words>931</Words>
  <Application>Microsoft Office PowerPoint</Application>
  <PresentationFormat>Экран (4:3)</PresentationFormat>
  <Paragraphs>306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Углы</vt:lpstr>
      <vt:lpstr>Школьный спортивный клуб « ВЕГА»</vt:lpstr>
      <vt:lpstr>ИНФОРМАЦИОННАЯ КАРТА</vt:lpstr>
      <vt:lpstr>Презентация PowerPoint</vt:lpstr>
      <vt:lpstr> направленИЯ  ДЕЯТЕЛЬНОСТИ:</vt:lpstr>
      <vt:lpstr>Перечень документов, регламентирующих деятельность школьного спортивного клуба «вега»</vt:lpstr>
      <vt:lpstr>РАСПОРЯЖЕНИЕ АДМИНИСТРАЦИИ КРАСНОСЕЛЬСКОГО Р-НА О ШКОЛЬНЫХ СПОРТИВНЫХ КЛУБАХ</vt:lpstr>
      <vt:lpstr>Приказ об открытии шск</vt:lpstr>
      <vt:lpstr>ПОЛОЖЕНИЕ                                                             О ШКОЛЬНОМ СПОРТИВНОМ КЛУБЕ</vt:lpstr>
      <vt:lpstr>Презентация PowerPoint</vt:lpstr>
      <vt:lpstr>ПОЛОЖЕНИЕ О СОВЕТЕ  ШКОЛЬНОГО СПОРТИВНОГО КЛУБА</vt:lpstr>
      <vt:lpstr>Презентация PowerPoint</vt:lpstr>
      <vt:lpstr>Презентация PowerPoint</vt:lpstr>
      <vt:lpstr>УЧАСТИЕ ШСК  В СПОРТИВНО-МАССОВЫХ И ФИЗКУЛЬТУРНО-ОЗДОРОВИТЕЛЬНЫХ МЕРОПРИЯТИЯХ РАЗЛИЧНОГО УРОВНЯ</vt:lpstr>
      <vt:lpstr>Участие в районной АКЦИИ   «Я выбираю спорт»   выставкА –ПРЕДСТАВЛЕНИЕ ШСК.  11 сентября 2014Г. </vt:lpstr>
      <vt:lpstr>                                Футбол                                              педагог лебедев  сергей  владимирович</vt:lpstr>
      <vt:lpstr> РАЙОННЫЕ СОРЕВНОВАНИЯ ПО МИНИ-ФУТБОЛУ 18 ОКТЯБРЯ 2014Г.  </vt:lpstr>
      <vt:lpstr>ДНИ ЗДОРОВЬЯ</vt:lpstr>
      <vt:lpstr>ШКОЛЬНЫЕ СОРЕВНОВАНИЯ  ПО МИНИ-ФУТБОЛУ 27.12.-02.12.2013. </vt:lpstr>
      <vt:lpstr>   достижения по футболу  2013-2015 гг.     </vt:lpstr>
      <vt:lpstr>Волейбол</vt:lpstr>
      <vt:lpstr>ТОВАРИЩЕСКИЙ МАТЧ ПО ВОЛЕЙБОЛУ</vt:lpstr>
      <vt:lpstr>   Баскетбол  педагог  Яблочков Артём  Анатольевич  </vt:lpstr>
      <vt:lpstr>районНЫЕ СОРЕВНОВАНИЯ  ПО баскетБОЛУ 15.11.-16.11.2013. </vt:lpstr>
      <vt:lpstr>           СПОРТИВНОЕ                                       ОРИЕНТИРОВАНИЕ  Педагог   тёмкин вениамин яковлевич  </vt:lpstr>
      <vt:lpstr>СПОРТИВНОЕ</vt:lpstr>
      <vt:lpstr>Районное Спортивное соревнование  «Спортивное ориентирование – в школу» МАЙ 2014Г.  Гуленкова Софья    II место</vt:lpstr>
      <vt:lpstr> Соревнования по спортивному ориентированию  III Открытой спартакиады школьных спортивных клубов и  команд образовательных учреждений   Красносельского района  (20.04.2015 Г.)</vt:lpstr>
      <vt:lpstr>Личное первенство </vt:lpstr>
      <vt:lpstr>  Кубок санкт-петербурга  снежная тропа 2014  2 этап  19.01.2014.</vt:lpstr>
      <vt:lpstr>Кубок санкт-петербурга снежная тропа 2014  3 этап  16.02.2014.</vt:lpstr>
      <vt:lpstr>Соревнования по спортивному ориентированию на Кубок «Яркий мир - 2014»  2 этап  13.04.2014.</vt:lpstr>
      <vt:lpstr>   Соревнования по спортивному ориентированию на Кубок «Яркий мир - 2014»  3 этап 04.05. 2014. Гуленкова Софья   I место- Ж10   </vt:lpstr>
      <vt:lpstr>Достижения 2012 ГОДА</vt:lpstr>
      <vt:lpstr>НОЧНОЕ ОРИЕНТИРОВАНИЕ 2013</vt:lpstr>
      <vt:lpstr>Достижения 2013-2014 ГОДА</vt:lpstr>
      <vt:lpstr>НЕВСКИЙ АЗИМУТ – 2014 год</vt:lpstr>
      <vt:lpstr>Шахматы  </vt:lpstr>
      <vt:lpstr>Лёгкая атлетика педагог межевич александра александровна</vt:lpstr>
      <vt:lpstr>тренировки </vt:lpstr>
      <vt:lpstr>ТРАДИЦИОННЫЕ СОРЕВНОВАНИЯ  ПО ЛЕГКОЙ АТЛЕТИКЕ   СРЕДИ ШКОЛЬНИКОВ «ШИПОВКА ЮНЫХ»  22 МАЯ 2015Г.       Ii,  Iii   МЕСТА    КОМАНДЫ ДЕВОЧЕК</vt:lpstr>
      <vt:lpstr>ТРАДИЦИОННЫЙ МАССОВЫЙ ЛЕГКОАТЛЕТИЧЕСКИЙ ПРОБЕГ.   3 МАЯ 2015 Г.     Iii МЕСТО</vt:lpstr>
      <vt:lpstr>ЛЕГКОАТЛЕТИЧЕСКАЯ ЭСТАФЕТА, ПОСВЯЩЕННАЯ 70-ОЙ ГОДОВЩИНЕ ПОБЕДЫ СОВЕТСКОГО НАРОДА В ВОЙНЕ.. III ОТКРЫТАЯ СПАРТАКИАДА ШСК И КОМАНД ОУ КРАСНОСЕЛЬСКОГО Р-НА</vt:lpstr>
      <vt:lpstr>ТРАДИЦИОННЫЙ МАССОВЫЙ ЛЕГКОАТЛЕТИЧЕСКИЙ ПРОБЕГ, ПОСВЯЩЕННЫЙ ДНЮ НАРОДНОГО ЕДИНСТВА 24 ОКТЯБРЯ 2015Г.</vt:lpstr>
      <vt:lpstr>ОСЕННИЙ КРОСС МО УРИЦК ОКТЯБРЬ 2015Г. ЛИЧНЫЙ ЗАЧЕТ    i МЕСТА</vt:lpstr>
      <vt:lpstr>МЕТОДИЧЕСКАЯ КОПИЛКА</vt:lpstr>
      <vt:lpstr>   Нас «ВЕГА» настойчиво, твёрдо к спортивным  рекордам  зовёт!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LARISA</dc:creator>
  <cp:lastModifiedBy>1</cp:lastModifiedBy>
  <cp:revision>187</cp:revision>
  <cp:lastPrinted>2013-04-05T05:45:16Z</cp:lastPrinted>
  <dcterms:created xsi:type="dcterms:W3CDTF">2013-03-18T19:03:25Z</dcterms:created>
  <dcterms:modified xsi:type="dcterms:W3CDTF">2015-12-15T12:56:07Z</dcterms:modified>
</cp:coreProperties>
</file>