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6A46"/>
    <a:srgbClr val="283214"/>
    <a:srgbClr val="6078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E219-AC31-45EF-B13E-73D06D6C1F6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1803-CE72-4707-98EB-222C7DA9B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E219-AC31-45EF-B13E-73D06D6C1F6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1803-CE72-4707-98EB-222C7DA9B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E219-AC31-45EF-B13E-73D06D6C1F6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1803-CE72-4707-98EB-222C7DA9B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E219-AC31-45EF-B13E-73D06D6C1F6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1803-CE72-4707-98EB-222C7DA9B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E219-AC31-45EF-B13E-73D06D6C1F6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1803-CE72-4707-98EB-222C7DA9B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E219-AC31-45EF-B13E-73D06D6C1F6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1803-CE72-4707-98EB-222C7DA9B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E219-AC31-45EF-B13E-73D06D6C1F6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1803-CE72-4707-98EB-222C7DA9B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E219-AC31-45EF-B13E-73D06D6C1F6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1803-CE72-4707-98EB-222C7DA9B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E219-AC31-45EF-B13E-73D06D6C1F6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1803-CE72-4707-98EB-222C7DA9B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E219-AC31-45EF-B13E-73D06D6C1F6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1803-CE72-4707-98EB-222C7DA9B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E219-AC31-45EF-B13E-73D06D6C1F6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01803-CE72-4707-98EB-222C7DA9B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1E219-AC31-45EF-B13E-73D06D6C1F60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01803-CE72-4707-98EB-222C7DA9B1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643998" cy="6357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857356" y="428604"/>
            <a:ext cx="692948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Организация проведения ГИА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специализированных сайтах публикуется следующая информация: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 сроках и местах подачи заявлений на прохождение ГИА по учебным предметам, не включенным в список обязательных, - до 31 декабря;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 сроках проведения ГИА - до 1 апреля;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 сроках, местах и порядке подачи и рассмотрения апелляций - до 20 апреля;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 сроках, местах и порядке информирования о результатах ГИА - до 20 апреля.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857356" y="428604"/>
            <a:ext cx="6929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b="1" dirty="0" smtClean="0">
                <a:solidFill>
                  <a:srgbClr val="3E6A46"/>
                </a:solidFill>
              </a:rPr>
              <a:t>http://gia.edu.ru/</a:t>
            </a:r>
            <a:endParaRPr lang="ru-RU" sz="3200" b="1" dirty="0" smtClean="0">
              <a:solidFill>
                <a:srgbClr val="3E6A46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1357298"/>
            <a:ext cx="671517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857356" y="428604"/>
            <a:ext cx="6929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3E6A46"/>
                </a:solidFill>
              </a:rPr>
              <a:t>http://fipi.ru/view/sections/229/docs/662.html</a:t>
            </a:r>
            <a:endParaRPr lang="ru-RU" sz="3200" b="1" dirty="0" smtClean="0">
              <a:solidFill>
                <a:srgbClr val="3E6A46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62" y="1643050"/>
            <a:ext cx="7000956" cy="4746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857224" y="1214422"/>
            <a:ext cx="792961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Сроки письменных экзаменов (9кл.) 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математике - 31 мая 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русскому языку - 6 июня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428728" y="642918"/>
            <a:ext cx="735811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В целях содействия проведению ГИА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 роспись информируют обучающихся и их родителей (законных представителей)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 сроках, местах и порядке подачи заявлений на прохождение ГИА, о порядке проведения ГИА, в том числе об основаниях для удаления с экзамена, изменения или аннулирования результатов ГИА,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428728" y="642918"/>
            <a:ext cx="735811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В целях содействия проведению ГИА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 ведении в ППЭ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видеозаписи, о порядке подачи апелляций о нарушении установленного порядка проведения ГИА и о несогласии с выставленными баллами, о времени и месте ознакомления с результатами ГИА, а также о результатах ГИА, полученных обучающимися.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428728" y="642918"/>
            <a:ext cx="73581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Повторно к сдаче ГИА по соответствующему учебному предмету в текущем году по решению ГЭК допускаются следующие обучающиеся: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получившие на ГИА неудовлетворительный результат </a:t>
            </a:r>
            <a:r>
              <a:rPr lang="ru-RU" sz="2800" b="1" dirty="0" smtClean="0">
                <a:solidFill>
                  <a:srgbClr val="283214"/>
                </a:solidFill>
                <a:latin typeface="Times New Roman" pitchFamily="18" charset="0"/>
                <a:cs typeface="Times New Roman" pitchFamily="18" charset="0"/>
              </a:rPr>
              <a:t>по одному из обязательных учебных предметов;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не явившиеся на экзамены по уважительным причинам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(болезнь или иные обстоятельства, подтвержденные документально);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428728" y="642918"/>
            <a:ext cx="73581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не завершившие выполнение экзаменационной работы по уважительным причинам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(болезнь или иные обстоятельства, подтвержденные документально);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если апелляция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 нарушении установленного порядка проведения ГИА конфликтной комиссией </a:t>
            </a: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была удовлетворена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если результаты ОГЭ были аннулированы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ГЭК в случае выявления фактов нарушений установленного порядка проведения ГИА.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428728" y="642918"/>
            <a:ext cx="735811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/>
          </a:p>
          <a:p>
            <a:pPr algn="ctr"/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ОГЭ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Начало в </a:t>
            </a:r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10.00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Прибыть вместе с сопровождающим не позднее </a:t>
            </a:r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9.30 </a:t>
            </a:r>
          </a:p>
          <a:p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Иметь при себе 2 чёрные </a:t>
            </a:r>
            <a:r>
              <a:rPr lang="ru-RU" sz="2800" b="1" dirty="0" err="1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гелевые</a:t>
            </a:r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 ручки, паспорт и пропуск.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428728" y="642918"/>
            <a:ext cx="73581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ОГЭ </a:t>
            </a:r>
          </a:p>
          <a:p>
            <a:endParaRPr lang="ru-RU" sz="2800" dirty="0" smtClean="0"/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Проводится в других школах района.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Учащиеся распределяются по аудиториям и местам в классе централизованно.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одной аудитории максимум 2 человека из одного класса и школы.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Рассадка по 1 человеку за парту.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каждого учащегося свой вариант КИМ.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Documents and Settings\Хатина_\Рабочий стол\2072_1187_ege_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84" y="-214338"/>
            <a:ext cx="9787006" cy="764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714480" y="1357298"/>
            <a:ext cx="5929354" cy="3571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4" name="Прямоугольник 3"/>
          <p:cNvSpPr/>
          <p:nvPr/>
        </p:nvSpPr>
        <p:spPr>
          <a:xfrm>
            <a:off x="1571604" y="1000108"/>
            <a:ext cx="607223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 </a:t>
            </a:r>
            <a:r>
              <a:rPr lang="ru-RU" sz="3200" b="1" dirty="0" smtClean="0"/>
              <a:t>Приказ </a:t>
            </a:r>
            <a:r>
              <a:rPr lang="ru-RU" sz="3200" b="1" dirty="0" err="1" smtClean="0"/>
              <a:t>Минобрнауки</a:t>
            </a:r>
            <a:r>
              <a:rPr lang="ru-RU" sz="3200" b="1" dirty="0" smtClean="0"/>
              <a:t> России №1394 от 26.12.2013 (</a:t>
            </a:r>
            <a:r>
              <a:rPr lang="ru-RU" sz="3200" b="1" dirty="0" err="1" smtClean="0"/>
              <a:t>зарегестрирован</a:t>
            </a:r>
            <a:r>
              <a:rPr lang="ru-RU" sz="3200" b="1" dirty="0" smtClean="0"/>
              <a:t> в Минюсте России 03.02.2014 г.) </a:t>
            </a:r>
          </a:p>
          <a:p>
            <a:pPr algn="ctr"/>
            <a:r>
              <a:rPr lang="ru-RU" sz="3200" b="1" dirty="0" smtClean="0"/>
              <a:t>«Об утверждении Порядка проведения государственной итоговой аттестации по образовательным программам основного общего образования»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428728" y="642918"/>
            <a:ext cx="73581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ОГЭ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рабочем столе находятся: чёрная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гелевая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ручка, документ, удостоверяющий личность, черновик и КИМ.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 начала экзамена организаторы в аудитории проводят КРАТКИЙ инструктаж.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857356" y="642918"/>
            <a:ext cx="692948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На экзамене запрещается: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обучающимся -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иметь при себе средства связи, электронно-вычислительную технику, фото-, аудио- и видеоаппаратуру, справочные материалы, письменные заметки и иные средства хранения и передачи информации;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обучающимся, организаторам, техническим специалистам - выносить из аудиторий и ППЭ экзаменационные материалы на бумажном или электронном носителях, фотографировать экзаменационные материалы.</a:t>
            </a:r>
          </a:p>
          <a:p>
            <a:endParaRPr lang="ru-RU" sz="2800" b="1" dirty="0" smtClean="0">
              <a:solidFill>
                <a:srgbClr val="3E6A4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428728" y="642918"/>
            <a:ext cx="735811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За нарушение правил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Лица, допустившие нарушение устанавливаемого порядка проведения ГИА,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удаляются с экзамена.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этого организаторы или общественные наблюдатели приглашают уполномоченных представителей ГЭК, которые составляют акт об удалении с экзамена и удаляют лиц, нарушивших устанавливаемый порядок проведения ГИА, из ППЭ.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428728" y="642918"/>
            <a:ext cx="73581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/>
          </a:p>
          <a:p>
            <a:pPr algn="ctr"/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30 минут до окончания экзамена </a:t>
            </a:r>
          </a:p>
          <a:p>
            <a:pPr algn="ctr"/>
            <a:endParaRPr lang="ru-RU" sz="2800" b="1" dirty="0" smtClean="0">
              <a:solidFill>
                <a:srgbClr val="3E6A4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30 минут и за 5 минут до окончания экзамена организаторы сообщают обучающимся о скором завершении экзамена и напоминают о необходимости перенести ответы из черновиков в листы (бланки).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По истечении времени 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экзамена организаторы объявляют окончание экзамена и собирают экзаменационные материалы у обучающихся. 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Собранные экзаменационные материалы организаторы упаковывают в отдельные пакеты. 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На каждом пакете организаторы отмечают наименование, адрес и номер ППЭ, номер аудитории, наименование учебного предмета, по которому проводился экзамен, и количество материалов в пакете, фамилию, имя, отчество (при наличии) организаторов.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Проверка экзаменационных работ 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Записи на черновиках не обрабатываются и не проверяются. 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Экзаменационные работы проверяются двумя экспертами. По результатам проверки эксперты независимо друг от друга выставляют баллы за каждый ответ на задания экзаменационной работы. В случае существенного расхождения в баллах, выставленных двумя экспертами, назначается третья проверка. Существенное расхождение в баллах определено в критериях оценивания по соответствующему учебному предмету.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Проверка экзаменационных работ 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Третий эксперт назначается председателем предметной комиссии из числа экспертов, ранее не проверявших экзаменационную работу. </a:t>
            </a:r>
          </a:p>
          <a:p>
            <a:pPr>
              <a:buFont typeface="Wingdings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Третьему эксперту предоставляется информация о баллах, выставленных экспертами, ранее проверявшими экзаменационную работу обучающегося. Баллы, выставленные третьим экспертом, являются окончательными.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Оценка результатов ГИА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Результаты ГИА признаются удовлетворительными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случае, если обучающийся по обязательным учебным предметам набрал минимальное количество баллов, определенное органом исполнительной власти субъекта Российской Федерации, осуществляющим государственное управление в сфере образования, учредителем, загранучреждением.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Оценка результатов ГИА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Обучающимся, не прошедшим ГИА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или получившим на ГИА неудовлетворительные результаты более чем по одному обязательному учебному предмету, либо получившим повторно неудовлетворительный результат по одному из этих предметов на ГИА в дополнительные сроки,</a:t>
            </a: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 предоставляется право пройти ГИА по соответствующим учебным предметам не ранее чем через год в сроки и в формах, устанавливаемых настоящим Порядком.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Приём и рассмотрение апелляций </a:t>
            </a:r>
          </a:p>
          <a:p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Конфликтная комиссия принимает в письменной форме апелляции обучающихся о нарушении установленного порядка проведения ГИА по учебному предмету и (или) о несогласии с выставленными баллами в конфликтную комиссию.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74321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571472" y="428605"/>
            <a:ext cx="821537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Государственная итоговая аттестация выпускников общеобразовательных учреждений 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ГИА проводится государственными экзаменационными комиссиями (далее - ГЭК) </a:t>
            </a: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целях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определения соответствия результатов освоения обучающимися образовательных программ основного общего образования соответствующим требованиям федерального государственного образовательного стандарта основного общего образования.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Приём и рассмотрение апелляций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Конфликтная комиссия не рассматривает апелляции по вопросам </a:t>
            </a:r>
            <a:r>
              <a:rPr lang="ru-RU" sz="32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содержания и структуры экзаменационных материалов по учебным предметам, а также по вопросам, связанным с нарушением обучающимся требований настоящего Порядка или неправильного оформления экзаменационной работы.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Приём и рассмотрение апелляций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рассмотрении апелляции проверка изложенных в ней фактов не проводится лицами, принимавшими участие в организации и (или) проведении соответствующего экзамена, либо ранее проверявшими экзаменационную работу обучающегося, подавшего апелляцию.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рассмотрении апелляции при желании присутствуют обучающийся и (или) его родители (законные представители), а также общественные наблюдатели.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Приём и рассмотрение апелляций </a:t>
            </a:r>
          </a:p>
          <a:p>
            <a:endParaRPr lang="ru-RU" sz="2800" dirty="0" smtClean="0"/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Апелляцию о </a:t>
            </a: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нарушении установленного порядка проведения ГИА обучающийся </a:t>
            </a:r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подает в день проведения экзамена </a:t>
            </a: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по соответствующему учебному предмету уполномоченному представителю ГЭК</a:t>
            </a:r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, не покидая ППЭ.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Приём и рассмотрение апелляций </a:t>
            </a:r>
          </a:p>
          <a:p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Апелляция и заключение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 результатах проверки </a:t>
            </a: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в тот же день передаются уполномоченным представителем ГЭК в конфликтную комиссию.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рассмотрении апелляции о нарушении установленного порядка проведения ГИА </a:t>
            </a: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конфликтная комиссия рассматривает апелляцию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заключение о результатах проверки и выносит одно из решений: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 отклонении апелляции;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 удовлетворении апелляции.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Приём и рассмотрение апелляций </a:t>
            </a:r>
          </a:p>
          <a:p>
            <a:endParaRPr lang="ru-RU" sz="2800" dirty="0" smtClean="0">
              <a:solidFill>
                <a:srgbClr val="3E6A46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При удовлетворении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апелляции результат экзамена, по процедуре которого обучающимся была подана апелляция, результат аннулируется и обучающемуся предоставляется </a:t>
            </a: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возможность сдать экзамен по соответствующему учебному предмету в другой день, предусмотренный расписанием ГИА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Приём и рассмотрение апелляций </a:t>
            </a:r>
          </a:p>
          <a:p>
            <a:r>
              <a:rPr lang="ru-RU" sz="25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Апелляция о несогласии с выставленными баллами подается </a:t>
            </a:r>
            <a:r>
              <a:rPr lang="ru-RU" sz="25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в течение двух рабочих дней со дня объявления результатов ГИА</a:t>
            </a:r>
            <a:r>
              <a:rPr lang="ru-RU" sz="25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 по соответствующему учебному предмету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Обучающиеся подают апелляцию о несогласии с выставленными баллами непосредственно в конфликтную комиссию или в образовательную организацию, в которой они были допущены в установленном порядке к ГИА. Руководитель образовательной организации, принявший апелляцию, незамедлительно передает ее в конфликтную комиссию.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Приём и рассмотрение апелляций </a:t>
            </a:r>
          </a:p>
          <a:p>
            <a:endParaRPr lang="ru-RU" sz="2800" dirty="0" smtClean="0"/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Обучающийся (для обучающихся, не достигших возраста 14 лет, - в присутствии родителей (законных представителей) письменно подтверждает, что ему предъявлены изображения выполненной им экзаменационной работы, файлы с цифровой аудиозаписью его устного ответа (в случае его участия в рассмотрении апелляции).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Приём и рассмотрение апелляций </a:t>
            </a:r>
          </a:p>
          <a:p>
            <a:endParaRPr lang="ru-RU" sz="2800" dirty="0" smtClean="0"/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результатам рассмотрения апелляции о несогласии с выставленными баллами конфликтная комиссия принимает </a:t>
            </a:r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решение об отклонении апелляции и сохранении выставленных баллов либо об удовлетворении апелляции и выставлении других баллов.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Приём и рассмотрение апелляций </a:t>
            </a:r>
          </a:p>
          <a:p>
            <a:endParaRPr lang="ru-RU" sz="2800" dirty="0" smtClean="0"/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Конфликтная комиссия рассматривает </a:t>
            </a: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апелляцию о нарушении установленного порядка проведения ГИА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(за исключением случаев, установленных пунктом 63 настоящего Порядка) в </a:t>
            </a: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течение двух рабочих дней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апелляцию о несогласии с выставленными баллами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четырех рабочих дней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момента ее поступления в конфликтную комиссию.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214546" y="642918"/>
            <a:ext cx="65722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lum bright="-2000" contrast="2000"/>
          </a:blip>
          <a:srcRect/>
          <a:stretch>
            <a:fillRect/>
          </a:stretch>
        </p:blipFill>
        <p:spPr bwMode="auto">
          <a:xfrm>
            <a:off x="1785918" y="642918"/>
            <a:ext cx="7072362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74321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928662" y="428604"/>
            <a:ext cx="7858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ГИА включает в себя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обязательные экзамены по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русскому языку и математике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ru-RU" sz="32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Экзамены по другим учебным предметам: </a:t>
            </a:r>
            <a:r>
              <a:rPr lang="ru-RU" sz="3200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литературе, физике, химии, биологии, географии, истории, обществознанию, иностранным языкам, информатике и информационно-коммуникационным технологиям (ИКТ) </a:t>
            </a:r>
            <a:r>
              <a:rPr lang="ru-RU" sz="32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- обучающиеся сдают на добровольной основе по своему выбору.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74321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643042" y="428604"/>
            <a:ext cx="700092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Даты </a:t>
            </a:r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ОГЭ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28.05.2014 (ср)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химия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информатика и ИКТ, обществознание, литература   </a:t>
            </a:r>
          </a:p>
          <a:p>
            <a:r>
              <a:rPr lang="ru-RU" sz="24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31.05.2014 (</a:t>
            </a:r>
            <a:r>
              <a:rPr lang="ru-RU" sz="2400" b="1" dirty="0" err="1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сб</a:t>
            </a:r>
            <a:r>
              <a:rPr lang="ru-RU" sz="24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математика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03.06.2014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биология, история, география, иностранные языки  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06.06.2014 (</a:t>
            </a:r>
            <a:r>
              <a:rPr lang="ru-RU" sz="2400" b="1" dirty="0" err="1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пт</a:t>
            </a:r>
            <a:r>
              <a:rPr lang="ru-RU" sz="24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) русский язык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10.06.2014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резервный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день: физика, химия, информатика и ИКТ, биология, история, география, иностранные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языки, обществознание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литература   </a:t>
            </a:r>
          </a:p>
          <a:p>
            <a:r>
              <a:rPr lang="ru-RU" sz="24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16.06.2014 (</a:t>
            </a:r>
            <a:r>
              <a:rPr lang="ru-RU" sz="2400" b="1" dirty="0" err="1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ru-RU" sz="24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резервный </a:t>
            </a:r>
            <a:r>
              <a:rPr lang="ru-RU" sz="24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день: русский язык, математика 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19.06.2014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резервный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день по всем предметам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643042" y="428604"/>
            <a:ext cx="70009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ГВЭ </a:t>
            </a:r>
          </a:p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обучающихся: </a:t>
            </a:r>
            <a:endParaRPr lang="ru-RU" sz="3200" dirty="0" smtClean="0"/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 ограниченными возможностями здоровья, 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детей-инвалидов. </a:t>
            </a:r>
          </a:p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перечисленных групп обучающихся, ГИА по отдельным учебным предметам по их желанию проводится в форме ОГЭ.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857356" y="428604"/>
            <a:ext cx="692948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Допуск к экзаменам к ГИА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допускаются обучающиеся, не имеющие академической задолженности и в полном объеме выполнившие учебный план или индивидуальный учебный план (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имеющие годовые отметки </a:t>
            </a: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всем учебным предметам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учебного плана за IX класс не ниже удовлетворительных).</a:t>
            </a:r>
            <a:endParaRPr lang="ru-RU" sz="3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857356" y="428604"/>
            <a:ext cx="6929486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Экзамены (9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Выбранные обучающимся учебные предметы, указываются им в заявлении, которое он подает в образовательную организацию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1 марта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Обучающиеся вправе изменить (дополнить) перечень указанных в заявлении экзаменов 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1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олько при наличии у них уважительных причин (болезни или иных обстоятельств, подтвержденных документально</a:t>
            </a:r>
            <a:r>
              <a:rPr lang="ru-RU" sz="21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 этом случае обучающийся подает заявление в ГЭК с указанием измененного перечня учебных предметов, по которым он планирует пройти ГИА, и причины изменения заявленного ранее перечня. </a:t>
            </a:r>
          </a:p>
          <a:p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Указанное заявление подается не позднее чем за месяц до начала соответствующих экзаменов</a:t>
            </a:r>
            <a:r>
              <a:rPr lang="ru-RU" sz="2000" dirty="0" smtClean="0"/>
              <a:t>.</a:t>
            </a:r>
          </a:p>
          <a:p>
            <a:endParaRPr lang="ru-RU" sz="3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69263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857356" y="428605"/>
            <a:ext cx="664373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Обучающиеся с ограниченными возможностями здоровья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подаче заявления представляют копию рекомендаций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комиссии, а </a:t>
            </a:r>
            <a:r>
              <a:rPr lang="ru-RU" sz="2800" b="1" dirty="0" smtClean="0">
                <a:solidFill>
                  <a:srgbClr val="3E6A46"/>
                </a:solidFill>
                <a:latin typeface="Times New Roman" pitchFamily="18" charset="0"/>
                <a:cs typeface="Times New Roman" pitchFamily="18" charset="0"/>
              </a:rPr>
              <a:t>обучающиеся дети-инвалиды и инвалиды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оригинал или заверенную в установленном порядке копию справки, подтверждающей факт установления инвалидности, выданной федеральным государственным учреждением медико-социальной экспертизы.</a:t>
            </a:r>
            <a:endParaRPr lang="ru-RU" sz="3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1340</Words>
  <Application>Microsoft Office PowerPoint</Application>
  <PresentationFormat>Экран (4:3)</PresentationFormat>
  <Paragraphs>124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</vt:vector>
  </TitlesOfParts>
  <Company>Шк 217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Хатина_</dc:creator>
  <cp:lastModifiedBy>Хатина_</cp:lastModifiedBy>
  <cp:revision>27</cp:revision>
  <dcterms:created xsi:type="dcterms:W3CDTF">2014-03-05T12:40:56Z</dcterms:created>
  <dcterms:modified xsi:type="dcterms:W3CDTF">2014-03-12T09:00:58Z</dcterms:modified>
</cp:coreProperties>
</file>